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40" r:id="rId13"/>
    <p:sldId id="302" r:id="rId14"/>
    <p:sldId id="264" r:id="rId15"/>
    <p:sldId id="334" r:id="rId16"/>
    <p:sldId id="335" r:id="rId17"/>
    <p:sldId id="336" r:id="rId18"/>
    <p:sldId id="337" r:id="rId19"/>
    <p:sldId id="338" r:id="rId20"/>
    <p:sldId id="339"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341" r:id="rId40"/>
    <p:sldId id="342" r:id="rId41"/>
    <p:sldId id="343" r:id="rId42"/>
    <p:sldId id="321" r:id="rId43"/>
    <p:sldId id="344" r:id="rId44"/>
    <p:sldId id="345" r:id="rId45"/>
    <p:sldId id="346" r:id="rId46"/>
    <p:sldId id="288" r:id="rId47"/>
    <p:sldId id="347" r:id="rId48"/>
    <p:sldId id="348" r:id="rId49"/>
    <p:sldId id="349"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624" autoAdjust="0"/>
  </p:normalViewPr>
  <p:slideViewPr>
    <p:cSldViewPr snapToGrid="0" snapToObjects="1">
      <p:cViewPr varScale="1">
        <p:scale>
          <a:sx n="43" d="100"/>
          <a:sy n="43" d="100"/>
        </p:scale>
        <p:origin x="66" y="7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2287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75628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49297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643032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github.com/keweiang/IBM-Data-Science-Capstone-SpaceX/blob/main/Data%20collection%20-%20web%20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keweiang/IBM-Data-Science-Capstone-SpaceX/blob/main/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keweiang/IBM-Data-Science-Capstone-SpaceX/blob/main/EDA%20with%20visualization.ipynb"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keweiang/IBM-Data-Science-Capstone-SpaceX/blob/main/EDA%20with%20SQL.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keweiang/IBM-Data-Science-Capstone-SpaceX/blob/main/app.py"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keweiang/IBM-Data-Science-Capstone-SpaceX/blob/main/Machine%20Learning%20Prediction.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keweiang/IBM-Data-Science-Capstone-SpaceX/blob/main/data-collection-api%20(1).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Ang </a:t>
            </a:r>
            <a:r>
              <a:rPr lang="en-US" dirty="0" err="1">
                <a:solidFill>
                  <a:schemeClr val="bg2"/>
                </a:solidFill>
                <a:latin typeface="Abadi"/>
                <a:ea typeface="SF Pro" pitchFamily="2" charset="0"/>
                <a:cs typeface="SF Pro" pitchFamily="2" charset="0"/>
              </a:rPr>
              <a:t>Ke</a:t>
            </a:r>
            <a:r>
              <a:rPr lang="en-US" dirty="0">
                <a:solidFill>
                  <a:schemeClr val="bg2"/>
                </a:solidFill>
                <a:latin typeface="Abadi"/>
                <a:ea typeface="SF Pro" pitchFamily="2" charset="0"/>
                <a:cs typeface="SF Pro" pitchFamily="2" charset="0"/>
              </a:rPr>
              <a:t> Wei</a:t>
            </a:r>
          </a:p>
          <a:p>
            <a:r>
              <a:rPr lang="en-US" dirty="0">
                <a:solidFill>
                  <a:schemeClr val="bg2"/>
                </a:solidFill>
                <a:latin typeface="Abadi" panose="020B0604020104020204" pitchFamily="34" charset="0"/>
                <a:ea typeface="SF Pro" pitchFamily="2" charset="0"/>
                <a:cs typeface="SF Pro" pitchFamily="2" charset="0"/>
              </a:rPr>
              <a:t>18/12/2022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4"/>
              </a:rPr>
              <a:t>https://github.com/keweiang/IBM-Data-Science-Capstone-SpaceX/blob/main/Data%20collection%20-%20web%20scraping.ipynb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11B286EC-90E5-482C-9C00-C353EE9D2862}"/>
              </a:ext>
            </a:extLst>
          </p:cNvPr>
          <p:cNvPicPr>
            <a:picLocks noChangeAspect="1"/>
          </p:cNvPicPr>
          <p:nvPr/>
        </p:nvPicPr>
        <p:blipFill>
          <a:blip r:embed="rId5"/>
          <a:stretch>
            <a:fillRect/>
          </a:stretch>
        </p:blipFill>
        <p:spPr>
          <a:xfrm>
            <a:off x="6386965" y="1308664"/>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4"/>
              </a:rPr>
              <a:t>https://github.com/keweiang/IBM-Data-Science-Capstone-SpaceX/blob/main/Data%20Wrangling.ipynb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268361" y="1519445"/>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2"/>
              </a:rPr>
              <a:t>https://github.com/keweiang/IBM-Data-Science-Capstone-SpaceX/blob/main/EDA%20with%20visualization.ipynb</a:t>
            </a:r>
            <a:r>
              <a:rPr lang="en-US" sz="2200" dirty="0">
                <a:solidFill>
                  <a:schemeClr val="accent3">
                    <a:lumMod val="25000"/>
                  </a:schemeClr>
                </a:solidFill>
                <a:latin typeface="Abadi" panose="020B0604020104020204" pitchFamily="34" charset="0"/>
              </a:rPr>
              <a:t>  </a:t>
            </a:r>
            <a:endParaRPr lang="en-US" dirty="0"/>
          </a:p>
        </p:txBody>
      </p:sp>
      <p:pic>
        <p:nvPicPr>
          <p:cNvPr id="1026" name="Picture 2">
            <a:extLst>
              <a:ext uri="{FF2B5EF4-FFF2-40B4-BE49-F238E27FC236}">
                <a16:creationId xmlns:a16="http://schemas.microsoft.com/office/drawing/2014/main" id="{E6558E32-6808-CD65-2DCB-FA547391C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06" y="3709707"/>
            <a:ext cx="5877294" cy="2854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9F4C3A-2C9C-FD5D-8D8F-01A77DBFC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903387"/>
            <a:ext cx="5877295" cy="311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476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2"/>
              </a:rPr>
              <a:t>https://github.com/keweiang/IBM-Data-Science-Capstone-SpaceX/blob/main/EDA%20with%20SQL.ipynb</a:t>
            </a:r>
            <a:r>
              <a:rPr lang="en-US" sz="2200" dirty="0">
                <a:solidFill>
                  <a:schemeClr val="accent3">
                    <a:lumMod val="25000"/>
                  </a:schemeClr>
                </a:solidFill>
                <a:latin typeface="Abadi"/>
              </a:rPr>
              <a:t> </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858852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910865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2"/>
              </a:rPr>
              <a:t>https://github.com/keweiang/IBM-Data-Science-Capstone-SpaceX/blob/main/app.py</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126299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2"/>
              </a:rPr>
              <a:t>https://github.com/keweiang/IBM-Data-Science-Capstone-SpaceX/blob/main/Machine%20Learning%20Prediction.ipynb</a:t>
            </a:r>
            <a:r>
              <a:rPr lang="en-US" sz="2200" dirty="0">
                <a:solidFill>
                  <a:schemeClr val="accent3">
                    <a:lumMod val="25000"/>
                  </a:schemeClr>
                </a:solidFill>
                <a:latin typeface="Abadi"/>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911431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48569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856678"/>
            <a:ext cx="10592999" cy="11987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the larger the flight amount at a launch site, the larger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88B8629A-B8FF-1184-6B18-E1BA05EB1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7" y="2877014"/>
            <a:ext cx="11456688" cy="284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3639"/>
            <a:ext cx="10986144" cy="96337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greater the payload mass for launch site CCAFS SLC 40, the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2">
            <a:extLst>
              <a:ext uri="{FF2B5EF4-FFF2-40B4-BE49-F238E27FC236}">
                <a16:creationId xmlns:a16="http://schemas.microsoft.com/office/drawing/2014/main" id="{D700F5C2-31B2-09A3-CFA5-199E58F0B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7" y="2877014"/>
            <a:ext cx="11456688" cy="284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1005678" cy="16423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16D12ED0-0138-7DE8-7A6F-4B3D397ED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44374"/>
            <a:ext cx="12192000" cy="23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8774"/>
            <a:ext cx="10515600" cy="7621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in LEO orbit, success is related to the number of flights whereas in GTO orbit, no relationship between flight number and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BF7FD68F-EC01-1F01-4AF0-B5A9A06F9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251" y="2474803"/>
            <a:ext cx="7657497" cy="361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6418"/>
            <a:ext cx="10871862" cy="9225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for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F17E9431-1ECB-DFBE-FBFD-4E71E96D5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06" y="2874595"/>
            <a:ext cx="10147610" cy="325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Increasing pattern is shown since 2013 until 2017, and continued from 2018 to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57B9995F-1682-C1D9-BB34-49A93923B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249" y="2001470"/>
            <a:ext cx="7180441" cy="285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1278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DISTINCT function is used to show unique launch sites from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6C95341-2A14-EF9D-9CC6-5D00CB34C1C0}"/>
              </a:ext>
            </a:extLst>
          </p:cNvPr>
          <p:cNvPicPr>
            <a:picLocks noChangeAspect="1"/>
          </p:cNvPicPr>
          <p:nvPr/>
        </p:nvPicPr>
        <p:blipFill>
          <a:blip r:embed="rId3"/>
          <a:stretch>
            <a:fillRect/>
          </a:stretch>
        </p:blipFill>
        <p:spPr>
          <a:xfrm>
            <a:off x="4649160" y="1825625"/>
            <a:ext cx="7218417" cy="39497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9703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in the figure show how we display the 5 records of launch site name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4F9C777-31A3-C156-1470-996717E049DF}"/>
              </a:ext>
            </a:extLst>
          </p:cNvPr>
          <p:cNvPicPr>
            <a:picLocks noChangeAspect="1"/>
          </p:cNvPicPr>
          <p:nvPr/>
        </p:nvPicPr>
        <p:blipFill>
          <a:blip r:embed="rId3"/>
          <a:stretch>
            <a:fillRect/>
          </a:stretch>
        </p:blipFill>
        <p:spPr>
          <a:xfrm>
            <a:off x="4267042" y="1825625"/>
            <a:ext cx="7441738" cy="36707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AA98526-D5A2-892E-3393-BA5BAFEBA9CE}"/>
              </a:ext>
            </a:extLst>
          </p:cNvPr>
          <p:cNvPicPr>
            <a:picLocks noChangeAspect="1"/>
          </p:cNvPicPr>
          <p:nvPr/>
        </p:nvPicPr>
        <p:blipFill rotWithShape="1">
          <a:blip r:embed="rId3"/>
          <a:srcRect r="5602"/>
          <a:stretch/>
        </p:blipFill>
        <p:spPr>
          <a:xfrm>
            <a:off x="162269" y="3153967"/>
            <a:ext cx="11731083" cy="26213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A6C095E-2831-98AF-8232-02F8F8E68FFB}"/>
              </a:ext>
            </a:extLst>
          </p:cNvPr>
          <p:cNvPicPr>
            <a:picLocks noChangeAspect="1"/>
          </p:cNvPicPr>
          <p:nvPr/>
        </p:nvPicPr>
        <p:blipFill>
          <a:blip r:embed="rId3"/>
          <a:stretch>
            <a:fillRect/>
          </a:stretch>
        </p:blipFill>
        <p:spPr>
          <a:xfrm>
            <a:off x="1098624" y="2843139"/>
            <a:ext cx="9886948" cy="26878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was 01 May 2017.</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9FD121EE-A5D6-A786-7E63-397B0E0916E9}"/>
              </a:ext>
            </a:extLst>
          </p:cNvPr>
          <p:cNvPicPr>
            <a:picLocks noChangeAspect="1"/>
          </p:cNvPicPr>
          <p:nvPr/>
        </p:nvPicPr>
        <p:blipFill>
          <a:blip r:embed="rId3"/>
          <a:stretch>
            <a:fillRect/>
          </a:stretch>
        </p:blipFill>
        <p:spPr>
          <a:xfrm>
            <a:off x="1569122" y="3006307"/>
            <a:ext cx="9053756" cy="27049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5063"/>
            <a:ext cx="7435589" cy="478214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WHERE is used to filter boosters which have successfully landed on drone ship while AND is used to determine payload mass that are between 4000 to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F9ABFF0-FC97-1210-0953-990CA36F38E0}"/>
              </a:ext>
            </a:extLst>
          </p:cNvPr>
          <p:cNvPicPr>
            <a:picLocks noChangeAspect="1"/>
          </p:cNvPicPr>
          <p:nvPr/>
        </p:nvPicPr>
        <p:blipFill>
          <a:blip r:embed="rId3"/>
          <a:stretch>
            <a:fillRect/>
          </a:stretch>
        </p:blipFill>
        <p:spPr>
          <a:xfrm>
            <a:off x="554934" y="3718662"/>
            <a:ext cx="10945753" cy="260068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WHERE is used to filter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that was success or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1FC3F99-03FE-CE24-0D08-422C2D5CFFFE}"/>
              </a:ext>
            </a:extLst>
          </p:cNvPr>
          <p:cNvPicPr>
            <a:picLocks noChangeAspect="1"/>
          </p:cNvPicPr>
          <p:nvPr/>
        </p:nvPicPr>
        <p:blipFill>
          <a:blip r:embed="rId3"/>
          <a:stretch>
            <a:fillRect/>
          </a:stretch>
        </p:blipFill>
        <p:spPr>
          <a:xfrm>
            <a:off x="2327619" y="2572344"/>
            <a:ext cx="6994801" cy="324836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MAX function is used in WHERE to get the maximum payload and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7637445-C7D3-E348-9745-CAF9CAEFA8AB}"/>
              </a:ext>
            </a:extLst>
          </p:cNvPr>
          <p:cNvPicPr>
            <a:picLocks noChangeAspect="1"/>
          </p:cNvPicPr>
          <p:nvPr/>
        </p:nvPicPr>
        <p:blipFill>
          <a:blip r:embed="rId3"/>
          <a:stretch>
            <a:fillRect/>
          </a:stretch>
        </p:blipFill>
        <p:spPr>
          <a:xfrm>
            <a:off x="1988805" y="2317159"/>
            <a:ext cx="8526794" cy="435240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3632" y="1825625"/>
            <a:ext cx="1103852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WHERE, LIKE,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BETWEEN are used to filter failed landing outcomes in  drone ship, their booster versions and launch sites names for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34F5444-D49D-F966-7A41-77AB8F5067F6}"/>
              </a:ext>
            </a:extLst>
          </p:cNvPr>
          <p:cNvPicPr>
            <a:picLocks noChangeAspect="1"/>
          </p:cNvPicPr>
          <p:nvPr/>
        </p:nvPicPr>
        <p:blipFill>
          <a:blip r:embed="rId3"/>
          <a:stretch>
            <a:fillRect/>
          </a:stretch>
        </p:blipFill>
        <p:spPr>
          <a:xfrm>
            <a:off x="383461" y="3612848"/>
            <a:ext cx="11288700" cy="216247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 using WHERE, COUNT, AND, BETWEEN function.</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1D44D1AF-97FA-93CC-DD6B-51BB531AB8AA}"/>
              </a:ext>
            </a:extLst>
          </p:cNvPr>
          <p:cNvPicPr>
            <a:picLocks noChangeAspect="1"/>
          </p:cNvPicPr>
          <p:nvPr/>
        </p:nvPicPr>
        <p:blipFill>
          <a:blip r:embed="rId3"/>
          <a:stretch>
            <a:fillRect/>
          </a:stretch>
        </p:blipFill>
        <p:spPr>
          <a:xfrm>
            <a:off x="52253" y="4330706"/>
            <a:ext cx="12043954" cy="104421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3321229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623103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457686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4734" y="1543982"/>
            <a:ext cx="11084077" cy="4775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205460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3812120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6073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051760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2442202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3967142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Next, we decoded the response content as a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using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function call and turn it into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using .</a:t>
            </a:r>
            <a:r>
              <a:rPr lang="en-US" sz="2400" dirty="0" err="1">
                <a:solidFill>
                  <a:schemeClr val="accent3">
                    <a:lumMod val="25000"/>
                  </a:schemeClr>
                </a:solidFill>
                <a:latin typeface="Abadi" panose="020B0604020104020204" pitchFamily="34" charset="0"/>
              </a:rPr>
              <a:t>json_normalize</a:t>
            </a:r>
            <a:r>
              <a:rPr lang="en-US" sz="24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In addition, we performed web scraping from Wikipedia for Falcon 9 launch records with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for future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288717"/>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https://github.com/keweiang/IBM-Data-Science-Capstone-SpaceX/blob/main/data-collection-api%20(1).ipynb</a:t>
            </a:r>
            <a:r>
              <a:rPr lang="en-US" sz="2200" dirty="0">
                <a:solidFill>
                  <a:schemeClr val="accent3">
                    <a:lumMod val="25000"/>
                  </a:schemeClr>
                </a:solidFill>
                <a:latin typeface="Abadi" panose="020B0604020104020204" pitchFamily="34" charset="0"/>
              </a:rPr>
              <a:t> </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2E28B6A6-1544-37E8-B44A-910E586CEAF7}"/>
              </a:ext>
            </a:extLst>
          </p:cNvPr>
          <p:cNvPicPr>
            <a:picLocks noChangeAspect="1"/>
          </p:cNvPicPr>
          <p:nvPr/>
        </p:nvPicPr>
        <p:blipFill>
          <a:blip r:embed="rId5"/>
          <a:stretch>
            <a:fillRect/>
          </a:stretch>
        </p:blipFill>
        <p:spPr>
          <a:xfrm>
            <a:off x="5715692" y="1502230"/>
            <a:ext cx="5998160" cy="355881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(continue)</a:t>
            </a:r>
          </a:p>
        </p:txBody>
      </p:sp>
      <p:pic>
        <p:nvPicPr>
          <p:cNvPr id="9" name="Picture 8">
            <a:extLst>
              <a:ext uri="{FF2B5EF4-FFF2-40B4-BE49-F238E27FC236}">
                <a16:creationId xmlns:a16="http://schemas.microsoft.com/office/drawing/2014/main" id="{D7DB0213-7D45-11D3-DDC5-5D715B77593E}"/>
              </a:ext>
            </a:extLst>
          </p:cNvPr>
          <p:cNvPicPr>
            <a:picLocks noChangeAspect="1"/>
          </p:cNvPicPr>
          <p:nvPr/>
        </p:nvPicPr>
        <p:blipFill>
          <a:blip r:embed="rId4"/>
          <a:stretch>
            <a:fillRect/>
          </a:stretch>
        </p:blipFill>
        <p:spPr>
          <a:xfrm>
            <a:off x="2812079" y="1423748"/>
            <a:ext cx="6431464" cy="2685937"/>
          </a:xfrm>
          <a:prstGeom prst="rect">
            <a:avLst/>
          </a:prstGeom>
        </p:spPr>
      </p:pic>
      <p:pic>
        <p:nvPicPr>
          <p:cNvPr id="5" name="Picture 4">
            <a:extLst>
              <a:ext uri="{FF2B5EF4-FFF2-40B4-BE49-F238E27FC236}">
                <a16:creationId xmlns:a16="http://schemas.microsoft.com/office/drawing/2014/main" id="{05C5184B-7037-0E11-974E-C6822EFFD6FE}"/>
              </a:ext>
            </a:extLst>
          </p:cNvPr>
          <p:cNvPicPr>
            <a:picLocks noChangeAspect="1"/>
          </p:cNvPicPr>
          <p:nvPr/>
        </p:nvPicPr>
        <p:blipFill>
          <a:blip r:embed="rId5"/>
          <a:stretch>
            <a:fillRect/>
          </a:stretch>
        </p:blipFill>
        <p:spPr>
          <a:xfrm>
            <a:off x="2389804" y="4244915"/>
            <a:ext cx="7602011" cy="1981477"/>
          </a:xfrm>
          <a:prstGeom prst="rect">
            <a:avLst/>
          </a:prstGeom>
        </p:spPr>
      </p:pic>
    </p:spTree>
    <p:extLst>
      <p:ext uri="{BB962C8B-B14F-4D97-AF65-F5344CB8AC3E}">
        <p14:creationId xmlns:p14="http://schemas.microsoft.com/office/powerpoint/2010/main" val="17988254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333</TotalTime>
  <Words>1713</Words>
  <Application>Microsoft Office PowerPoint</Application>
  <PresentationFormat>Widescreen</PresentationFormat>
  <Paragraphs>204</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ANG KE WEI</cp:lastModifiedBy>
  <cp:revision>240</cp:revision>
  <dcterms:created xsi:type="dcterms:W3CDTF">2021-04-29T18:58:34Z</dcterms:created>
  <dcterms:modified xsi:type="dcterms:W3CDTF">2022-12-18T09:55:57Z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